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83"/>
        <p:guide pos="436" orient="horz"/>
        <p:guide pos="3793" orient="horz"/>
        <p:guide pos="5518"/>
        <p:guide pos="7197"/>
        <p:guide pos="2162"/>
        <p:guide pos="3341"/>
        <p:guide pos="43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95b9ce8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95b9ce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Только заголовок">
  <p:cSld name="13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13"/>
          <p:cNvSpPr/>
          <p:nvPr>
            <p:ph idx="2" type="pic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Только заголовок">
  <p:cSld name="21_Только заголовок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олько заголовок">
  <p:cSld name="18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Только заголовок">
  <p:cSld name="17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8"/>
          <p:cNvSpPr/>
          <p:nvPr>
            <p:ph idx="2" type="pic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Только заголовок">
  <p:cSld name="16_Только заголовок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олько заголовок">
  <p:cSld name="20_Только заголовок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>
            <p:ph idx="2" type="pic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Только заголовок">
  <p:cSld name="12_Только заголовок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олько заголовок">
  <p:cSld name="5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>
            <p:ph idx="2" type="pic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3" type="pic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олько заголовок">
  <p:cSld name="6_Только заголовок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олько заголовок">
  <p:cSld name="7_Только заголовок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олько заголовок">
  <p:cSld name="11_Только заголовок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олько заголовок">
  <p:cSld name="3_Только заголовок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олько заголовок">
  <p:cSld name="2_Только заголовок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олько заголовок">
  <p:cSld name="19_Только заголовок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4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7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>
            <p:ph idx="2" type="pic"/>
          </p:nvPr>
        </p:nvPicPr>
        <p:blipFill rotWithShape="1">
          <a:blip r:embed="rId3">
            <a:alphaModFix amt="43000"/>
          </a:blip>
          <a:srcRect b="7739" l="0" r="0" t="774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 sz="2800"/>
          </a:p>
          <a:p>
            <a:pPr indent="0" lvl="0" marL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дождливых дней лета.</a:t>
            </a:r>
            <a:endParaRPr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метеоритов, упавших на Землю за год.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690847" y="460069"/>
            <a:ext cx="10810306" cy="3605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b="1" lang="ru-RU" sz="2880"/>
              <a:t>Закон распределения вероятностей</a:t>
            </a:r>
            <a:r>
              <a:rPr lang="ru-RU" sz="2880"/>
              <a:t> дискретной случайной величины — это соответствие между возможными значениями этой величины и вероятностями, которые им соответствуют.</a:t>
            </a:r>
            <a:endParaRPr sz="28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690850" y="460077"/>
            <a:ext cx="10810200" cy="5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b="1" lang="ru-RU" sz="2880"/>
              <a:t>Биномиальное распределение</a:t>
            </a:r>
            <a:r>
              <a:rPr lang="ru-RU" sz="2880"/>
              <a:t> — один из примеров дискретного распределения.</a:t>
            </a:r>
            <a:endParaRPr sz="288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br>
              <a:rPr lang="ru-RU" sz="2880"/>
            </a:br>
            <a:r>
              <a:rPr lang="ru-RU" sz="2880"/>
              <a:t>Биномиальный закон распределения — это закон</a:t>
            </a:r>
            <a:br>
              <a:rPr lang="ru-RU" sz="2880"/>
            </a:br>
            <a:r>
              <a:rPr lang="ru-RU" sz="2880"/>
              <a:t>распределения числа </a:t>
            </a:r>
            <a:r>
              <a:rPr b="1" i="1" lang="ru-RU" sz="2880"/>
              <a:t>X = k </a:t>
            </a:r>
            <a:r>
              <a:rPr lang="ru-RU" sz="2880"/>
              <a:t>наступлений события </a:t>
            </a:r>
            <a:r>
              <a:rPr b="1" i="1" lang="ru-RU" sz="2880"/>
              <a:t>A</a:t>
            </a:r>
            <a:r>
              <a:rPr lang="ru-RU" sz="2880"/>
              <a:t> в </a:t>
            </a:r>
            <a:r>
              <a:rPr b="1" i="1" lang="ru-RU" sz="2880"/>
              <a:t>n</a:t>
            </a:r>
            <a:r>
              <a:rPr lang="ru-RU" sz="2880"/>
              <a:t> независимых испытаниях, в каждом из которых оно может произойти с вероятностью </a:t>
            </a:r>
            <a:r>
              <a:rPr b="1" i="1" lang="ru-RU" sz="2880"/>
              <a:t>p</a:t>
            </a:r>
            <a:r>
              <a:rPr lang="ru-RU" sz="2880"/>
              <a:t>.</a:t>
            </a:r>
            <a:endParaRPr sz="288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690850" y="1480813"/>
            <a:ext cx="108102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br>
              <a:rPr b="1" lang="ru-RU" sz="2430"/>
            </a:br>
            <a:r>
              <a:rPr lang="ru-RU" sz="2430"/>
              <a:t>Число наступления события — это дискретная величина из отрезка [0, </a:t>
            </a:r>
            <a:r>
              <a:rPr b="1" i="1" lang="ru-RU" sz="2430"/>
              <a:t>n</a:t>
            </a:r>
            <a:r>
              <a:rPr lang="ru-RU" sz="2430"/>
              <a:t>].</a:t>
            </a:r>
            <a:br>
              <a:rPr lang="ru-RU" sz="2430"/>
            </a:br>
            <a:r>
              <a:rPr lang="ru-RU" sz="2430"/>
              <a:t>Вероятности возможных значений этой величины определяются по </a:t>
            </a:r>
            <a:r>
              <a:rPr b="1" lang="ru-RU" sz="2430"/>
              <a:t>формуле Бернулли</a:t>
            </a:r>
            <a:r>
              <a:rPr lang="ru-RU" sz="2430"/>
              <a:t>:</a:t>
            </a:r>
            <a:br>
              <a:rPr lang="ru-RU" sz="2880"/>
            </a:br>
            <a:endParaRPr sz="2880"/>
          </a:p>
        </p:txBody>
      </p:sp>
      <p:pic>
        <p:nvPicPr>
          <p:cNvPr descr="2.1.png" id="216" name="Google Shape;2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2164" y="3081195"/>
            <a:ext cx="4124901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/>
          <p:nvPr/>
        </p:nvSpPr>
        <p:spPr>
          <a:xfrm>
            <a:off x="823049" y="4516916"/>
            <a:ext cx="102599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это вероятность наступления события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независимых испытани</a:t>
            </a: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ях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 </a:t>
            </a:r>
            <a:r>
              <a:rPr b="1" i="1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 = 1 – p</a:t>
            </a:r>
            <a:r>
              <a:rPr b="0" i="0" lang="ru-RU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218" name="Google Shape;218;p42"/>
          <p:cNvSpPr/>
          <p:nvPr/>
        </p:nvSpPr>
        <p:spPr>
          <a:xfrm>
            <a:off x="1079652" y="396607"/>
            <a:ext cx="9871113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Биномиальное распределение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690847" y="1214043"/>
            <a:ext cx="108102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r>
              <a:rPr lang="ru-RU" sz="2880"/>
              <a:t>  </a:t>
            </a:r>
            <a:br>
              <a:rPr lang="ru-RU" sz="2880"/>
            </a:br>
            <a:r>
              <a:rPr lang="ru-RU" sz="2430"/>
              <a:t>Е</a:t>
            </a:r>
            <a:r>
              <a:rPr lang="ru-RU" sz="2430"/>
              <a:t>сли проводится большое количество испытаний </a:t>
            </a:r>
            <a:r>
              <a:rPr b="1" i="1" lang="ru-RU" sz="2430"/>
              <a:t>n</a:t>
            </a:r>
            <a:r>
              <a:rPr b="1" lang="ru-RU" sz="2430"/>
              <a:t> </a:t>
            </a:r>
            <a:r>
              <a:rPr lang="ru-RU" sz="2430"/>
              <a:t>и при этом вероятность </a:t>
            </a:r>
            <a:r>
              <a:rPr b="1" i="1" lang="ru-RU" sz="2430"/>
              <a:t>p</a:t>
            </a:r>
            <a:r>
              <a:rPr lang="ru-RU" sz="2430"/>
              <a:t> появления события </a:t>
            </a:r>
            <a:r>
              <a:rPr b="1" i="1" lang="ru-RU" sz="2430"/>
              <a:t>A</a:t>
            </a:r>
            <a:r>
              <a:rPr lang="ru-RU" sz="2430"/>
              <a:t> в отдельном испытании мала, применяют формулу Пуассона для вычисления вероятности того, что событие произойдет </a:t>
            </a:r>
            <a:r>
              <a:rPr b="1" i="1" lang="ru-RU" sz="2430"/>
              <a:t>m</a:t>
            </a:r>
            <a:r>
              <a:rPr lang="ru-RU" sz="2430"/>
              <a:t> раз в </a:t>
            </a:r>
            <a:r>
              <a:rPr b="1" i="1" lang="ru-RU" sz="2430"/>
              <a:t>n</a:t>
            </a:r>
            <a:r>
              <a:rPr lang="ru-RU" sz="2430"/>
              <a:t> испытаниях:</a:t>
            </a:r>
            <a:br>
              <a:rPr lang="ru-RU" sz="2880"/>
            </a:br>
            <a:endParaRPr sz="2880"/>
          </a:p>
        </p:txBody>
      </p:sp>
      <p:pic>
        <p:nvPicPr>
          <p:cNvPr descr="2.2.png" id="224" name="Google Shape;2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050" y="3614603"/>
            <a:ext cx="2495899" cy="11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3"/>
          <p:cNvSpPr/>
          <p:nvPr/>
        </p:nvSpPr>
        <p:spPr>
          <a:xfrm>
            <a:off x="1839818" y="523034"/>
            <a:ext cx="7932144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Распределение Пуассона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690847" y="460069"/>
            <a:ext cx="10590425" cy="36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Распределение Пуассона</a:t>
            </a:r>
            <a:r>
              <a:rPr lang="ru-RU" sz="3100"/>
              <a:t> и формула Пуассона часто применяются в теории массового обслуживания (ТМО).</a:t>
            </a:r>
            <a:br>
              <a:rPr lang="ru-RU" sz="2400"/>
            </a:br>
            <a:br>
              <a:rPr lang="ru-RU" sz="3200"/>
            </a:b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690847" y="460069"/>
            <a:ext cx="10810306" cy="4872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Roboto"/>
              <a:buNone/>
            </a:pPr>
            <a:r>
              <a:rPr b="1" lang="ru-RU" sz="2430"/>
              <a:t>ТМО</a:t>
            </a:r>
            <a:r>
              <a:rPr lang="ru-RU" sz="2430"/>
              <a:t> — </a:t>
            </a:r>
            <a:r>
              <a:rPr lang="ru-RU" sz="2430"/>
              <a:t>это раздел теории вероятностей, в котором исследуется рациональный выбор структуры системы обслуживания и его процесса. В основе теории — изучение потоков требований на обслуживание, поступающих в систему и выходящих из нее, длительности ожидания и длины очередей.</a:t>
            </a:r>
            <a:br>
              <a:rPr lang="ru-RU" sz="2880"/>
            </a:br>
            <a:br>
              <a:rPr lang="ru-RU" sz="2880"/>
            </a:br>
            <a:endParaRPr sz="288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Дискретная случайная величина.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 дискретной случайной величины.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распределение, формула Бернулли.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>
            <p:ph idx="2" type="pic"/>
          </p:nvPr>
        </p:nvPicPr>
        <p:blipFill rotWithShape="1">
          <a:blip r:embed="rId3">
            <a:alphaModFix amt="64000"/>
          </a:blip>
          <a:srcRect b="7651" l="0" r="0" t="7650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>
            <a:off x="690846" y="2776251"/>
            <a:ext cx="10281953" cy="23678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690847" y="5497538"/>
            <a:ext cx="9917886" cy="885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ru-RU"/>
              <a:t>Дискретные случайные величины. Закон распределения вероятностей. Биномиальный закон распределения. Распределение Пуассона</a:t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2</a:t>
            </a:r>
            <a:endParaRPr b="0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31250" l="0" r="0" t="312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/>
        </p:nvSpPr>
        <p:spPr>
          <a:xfrm>
            <a:off x="690846" y="499646"/>
            <a:ext cx="10414155" cy="5521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Случайная величина </a:t>
            </a:r>
            <a:r>
              <a:rPr lang="ru-RU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та</a:t>
            </a:r>
            <a:r>
              <a:rPr b="0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которая в результате испытания принимает только одно возможное значение.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indent="0" lvl="0" marL="0" marR="0" rtl="0" algn="l">
              <a:lnSpc>
                <a:spcPct val="12363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дискретная случайная величина.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Закон распределения вероятностей.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Биномиальное распределение.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Распределение Пуассона.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690847" y="1112704"/>
            <a:ext cx="10810306" cy="3966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b="1" lang="ru-RU" sz="3959"/>
              <a:t>Дискретная случайная величина</a:t>
            </a:r>
            <a:r>
              <a:rPr lang="ru-RU" sz="3959"/>
              <a:t> </a:t>
            </a:r>
            <a:br>
              <a:rPr lang="ru-RU" sz="3959"/>
            </a:br>
            <a:r>
              <a:rPr lang="ru-RU" sz="3959"/>
              <a:t>принимает отделенные друг от друга значения.</a:t>
            </a:r>
            <a:br>
              <a:rPr lang="ru-RU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690847" y="460070"/>
            <a:ext cx="10810306" cy="36382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Например, в результате стократного подбрасывания </a:t>
            </a:r>
            <a:br>
              <a:rPr lang="ru-RU" sz="2800"/>
            </a:br>
            <a:r>
              <a:rPr lang="ru-RU" sz="2800"/>
              <a:t>монеты орел может выпасть 50 или 51 раз (целое число </a:t>
            </a:r>
            <a:br>
              <a:rPr lang="ru-RU" sz="2800"/>
            </a:br>
            <a:r>
              <a:rPr lang="ru-RU" sz="2800"/>
              <a:t>в диапазоне от 0 до 100 включительно), но не 50 с половиной раз.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br>
              <a:rPr lang="ru-RU"/>
            </a:b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690847" y="460070"/>
            <a:ext cx="10810200" cy="78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690846" y="1880129"/>
            <a:ext cx="10810200" cy="235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boto"/>
              <a:buNone/>
            </a:pPr>
            <a:r>
              <a:rPr lang="ru-RU" sz="3959"/>
              <a:t>Примеры дискретной случайной величины</a:t>
            </a:r>
            <a:endParaRPr sz="3959"/>
          </a:p>
        </p:txBody>
      </p:sp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690846" y="1880129"/>
            <a:ext cx="10810307" cy="304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ru-RU"/>
              <a:t>Число выпаданий орла при стократном подбрасывании монеты.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</a:pPr>
            <a:r>
              <a:rPr lang="ru-RU"/>
              <a:t>Число дождливых дней лета.</a:t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24765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SzPts val="3300"/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